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0" r:id="rId4"/>
    <p:sldId id="261" r:id="rId5"/>
    <p:sldId id="259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2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7" d="100"/>
        <a:sy n="137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8B54-CCE3-0F45-880A-F2F88EB04A73}" type="datetimeFigureOut">
              <a:rPr lang="en-US" smtClean="0"/>
              <a:t>21/10/2015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5933F-B398-024A-8BC3-987CB21E9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980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8B54-CCE3-0F45-880A-F2F88EB04A73}" type="datetimeFigureOut">
              <a:rPr lang="en-US" smtClean="0"/>
              <a:t>21/10/2015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5933F-B398-024A-8BC3-987CB21E9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925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8B54-CCE3-0F45-880A-F2F88EB04A73}" type="datetimeFigureOut">
              <a:rPr lang="en-US" smtClean="0"/>
              <a:t>21/10/2015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5933F-B398-024A-8BC3-987CB21E9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080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8B54-CCE3-0F45-880A-F2F88EB04A73}" type="datetimeFigureOut">
              <a:rPr lang="en-US" smtClean="0"/>
              <a:t>21/10/2015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5933F-B398-024A-8BC3-987CB21E9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980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8B54-CCE3-0F45-880A-F2F88EB04A73}" type="datetimeFigureOut">
              <a:rPr lang="en-US" smtClean="0"/>
              <a:t>21/10/2015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5933F-B398-024A-8BC3-987CB21E9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005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8B54-CCE3-0F45-880A-F2F88EB04A73}" type="datetimeFigureOut">
              <a:rPr lang="en-US" smtClean="0"/>
              <a:t>21/10/2015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5933F-B398-024A-8BC3-987CB21E9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747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8B54-CCE3-0F45-880A-F2F88EB04A73}" type="datetimeFigureOut">
              <a:rPr lang="en-US" smtClean="0"/>
              <a:t>21/10/2015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5933F-B398-024A-8BC3-987CB21E9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121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8B54-CCE3-0F45-880A-F2F88EB04A73}" type="datetimeFigureOut">
              <a:rPr lang="en-US" smtClean="0"/>
              <a:t>21/10/2015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5933F-B398-024A-8BC3-987CB21E9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9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8B54-CCE3-0F45-880A-F2F88EB04A73}" type="datetimeFigureOut">
              <a:rPr lang="en-US" smtClean="0"/>
              <a:t>21/10/2015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5933F-B398-024A-8BC3-987CB21E9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044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8B54-CCE3-0F45-880A-F2F88EB04A73}" type="datetimeFigureOut">
              <a:rPr lang="en-US" smtClean="0"/>
              <a:t>21/10/2015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5933F-B398-024A-8BC3-987CB21E9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446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8B54-CCE3-0F45-880A-F2F88EB04A73}" type="datetimeFigureOut">
              <a:rPr lang="en-US" smtClean="0"/>
              <a:t>21/10/2015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5933F-B398-024A-8BC3-987CB21E9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739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88B54-CCE3-0F45-880A-F2F88EB04A73}" type="datetimeFigureOut">
              <a:rPr lang="en-US" smtClean="0"/>
              <a:t>21/10/2015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5933F-B398-024A-8BC3-987CB21E9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655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06950"/>
            <a:ext cx="7772400" cy="1879452"/>
          </a:xfrm>
        </p:spPr>
        <p:txBody>
          <a:bodyPr>
            <a:normAutofit/>
          </a:bodyPr>
          <a:lstStyle/>
          <a:p>
            <a:r>
              <a:rPr lang="en-GB" sz="6700" b="1" dirty="0" smtClean="0"/>
              <a:t>The GSO</a:t>
            </a:r>
            <a:br>
              <a:rPr lang="en-GB" sz="6700" b="1" dirty="0" smtClean="0"/>
            </a:br>
            <a:r>
              <a:rPr lang="en-GB" b="1" dirty="0" smtClean="0"/>
              <a:t>Activities and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774" y="3793702"/>
            <a:ext cx="8983226" cy="1845098"/>
          </a:xfrm>
        </p:spPr>
        <p:txBody>
          <a:bodyPr>
            <a:normAutofit lnSpcReduction="10000"/>
          </a:bodyPr>
          <a:lstStyle/>
          <a:p>
            <a:r>
              <a:rPr lang="en-GB" b="1" dirty="0" smtClean="0">
                <a:solidFill>
                  <a:schemeClr val="tx1"/>
                </a:solidFill>
              </a:rPr>
              <a:t>Juan Bicarregui</a:t>
            </a:r>
          </a:p>
          <a:p>
            <a:r>
              <a:rPr lang="en-GB" sz="1800" dirty="0" smtClean="0"/>
              <a:t>STFC, Head of Data Division</a:t>
            </a:r>
          </a:p>
          <a:p>
            <a:r>
              <a:rPr lang="en-GB" sz="1800" dirty="0" smtClean="0"/>
              <a:t>RCUK</a:t>
            </a:r>
            <a:r>
              <a:rPr lang="en-GB" sz="1800" dirty="0" smtClean="0"/>
              <a:t>, </a:t>
            </a:r>
            <a:r>
              <a:rPr lang="en-GB" sz="1800" dirty="0"/>
              <a:t>C</a:t>
            </a:r>
            <a:r>
              <a:rPr lang="en-GB" sz="1800" dirty="0" smtClean="0"/>
              <a:t>hair of Data Policy subgroup</a:t>
            </a:r>
          </a:p>
          <a:p>
            <a:r>
              <a:rPr lang="en-GB" sz="1800" dirty="0" smtClean="0"/>
              <a:t>RDA, Co-chair of Organisational Advisory </a:t>
            </a:r>
            <a:r>
              <a:rPr lang="en-GB" sz="1800" dirty="0"/>
              <a:t>B</a:t>
            </a:r>
            <a:r>
              <a:rPr lang="en-GB" sz="1800" dirty="0" smtClean="0"/>
              <a:t>oard</a:t>
            </a:r>
          </a:p>
          <a:p>
            <a:r>
              <a:rPr lang="en-GB" sz="1800" dirty="0" smtClean="0"/>
              <a:t>GSO, UK representative on Data Working Group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133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5470" y="1600200"/>
            <a:ext cx="8838530" cy="4525963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en-US" sz="4000" dirty="0" smtClean="0"/>
              <a:t>Mandate of the GSO</a:t>
            </a:r>
          </a:p>
          <a:p>
            <a:pPr>
              <a:lnSpc>
                <a:spcPct val="160000"/>
              </a:lnSpc>
            </a:pPr>
            <a:r>
              <a:rPr lang="en-US" sz="4000" dirty="0" smtClean="0"/>
              <a:t>Ministerial Communiqué, 2013</a:t>
            </a:r>
          </a:p>
          <a:p>
            <a:pPr>
              <a:lnSpc>
                <a:spcPct val="160000"/>
              </a:lnSpc>
            </a:pPr>
            <a:r>
              <a:rPr lang="en-US" sz="4000" dirty="0" smtClean="0"/>
              <a:t>The 2015 GSO Report</a:t>
            </a:r>
          </a:p>
          <a:p>
            <a:pPr>
              <a:lnSpc>
                <a:spcPct val="160000"/>
              </a:lnSpc>
            </a:pPr>
            <a:r>
              <a:rPr lang="en-US" sz="4000" dirty="0" smtClean="0"/>
              <a:t>Ministerial Communiqué, 2015</a:t>
            </a:r>
          </a:p>
          <a:p>
            <a:pPr>
              <a:lnSpc>
                <a:spcPct val="160000"/>
              </a:lnSpc>
            </a:pPr>
            <a:endParaRPr lang="en-US" sz="4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197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513"/>
            <a:ext cx="8229600" cy="1143000"/>
          </a:xfrm>
        </p:spPr>
        <p:txBody>
          <a:bodyPr/>
          <a:lstStyle/>
          <a:p>
            <a:r>
              <a:rPr lang="en-US" dirty="0" smtClean="0"/>
              <a:t>Mandate of the GSO (2008++)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083" y="1166175"/>
            <a:ext cx="8918917" cy="536027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000" dirty="0" smtClean="0"/>
              <a:t>Established at the G8 Ministerial meeting, Okinawa, 2008:</a:t>
            </a:r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Group of Senior Officials (GSO) on GRIs was established to: </a:t>
            </a:r>
          </a:p>
          <a:p>
            <a:r>
              <a:rPr lang="en-US" dirty="0"/>
              <a:t>provide a non-binding and open forum for policy exchanges on GRIs and to inform and improve international cooperation; </a:t>
            </a:r>
          </a:p>
          <a:p>
            <a:r>
              <a:rPr lang="en-US" dirty="0"/>
              <a:t>share information about existing and planned new RIs; </a:t>
            </a:r>
          </a:p>
          <a:p>
            <a:r>
              <a:rPr lang="en-US" dirty="0"/>
              <a:t>establish principles for the development of new partnerships and collaborations.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813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2013 -  G8 Ministerial Statement</a:t>
            </a:r>
            <a:br>
              <a:rPr lang="en-US" dirty="0" smtClean="0"/>
            </a:br>
            <a:r>
              <a:rPr lang="en-US" sz="3100" i="1" dirty="0" smtClean="0"/>
              <a:t>London, June 2013 </a:t>
            </a:r>
            <a:endParaRPr lang="en-US" sz="31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130000"/>
              </a:lnSpc>
              <a:buAutoNum type="arabicPeriod"/>
            </a:pPr>
            <a:r>
              <a:rPr lang="en-US" b="1" dirty="0" smtClean="0"/>
              <a:t>Global Challenges</a:t>
            </a:r>
          </a:p>
          <a:p>
            <a:pPr lvl="1">
              <a:lnSpc>
                <a:spcPct val="130000"/>
              </a:lnSpc>
            </a:pPr>
            <a:r>
              <a:rPr lang="en-US" dirty="0" smtClean="0"/>
              <a:t>antimicrobial resistance</a:t>
            </a:r>
          </a:p>
          <a:p>
            <a:pPr marL="514350" indent="-514350">
              <a:lnSpc>
                <a:spcPct val="130000"/>
              </a:lnSpc>
              <a:buFont typeface="+mj-lt"/>
              <a:buAutoNum type="arabicPeriod"/>
            </a:pPr>
            <a:r>
              <a:rPr lang="en-US" b="1" dirty="0" smtClean="0"/>
              <a:t>Global Research Infrastructure</a:t>
            </a:r>
          </a:p>
          <a:p>
            <a:pPr lvl="1">
              <a:lnSpc>
                <a:spcPct val="130000"/>
              </a:lnSpc>
            </a:pPr>
            <a:r>
              <a:rPr lang="en-US" dirty="0" smtClean="0"/>
              <a:t>Renewed mandate for GSO</a:t>
            </a:r>
          </a:p>
          <a:p>
            <a:pPr marL="514350" indent="-514350">
              <a:lnSpc>
                <a:spcPct val="130000"/>
              </a:lnSpc>
              <a:buFont typeface="+mj-lt"/>
              <a:buAutoNum type="arabicPeriod"/>
            </a:pPr>
            <a:r>
              <a:rPr lang="en-US" b="1" dirty="0" smtClean="0"/>
              <a:t>Open Scientific Research Data</a:t>
            </a:r>
          </a:p>
          <a:p>
            <a:pPr lvl="1">
              <a:lnSpc>
                <a:spcPct val="130000"/>
              </a:lnSpc>
            </a:pPr>
            <a:r>
              <a:rPr lang="en-US" b="1" dirty="0" smtClean="0"/>
              <a:t>	“…</a:t>
            </a:r>
            <a:r>
              <a:rPr lang="en-US" dirty="0" smtClean="0"/>
              <a:t>scientific research data should be open…”</a:t>
            </a:r>
            <a:endParaRPr lang="en-US" b="1" dirty="0" smtClean="0"/>
          </a:p>
          <a:p>
            <a:pPr marL="514350" indent="-514350">
              <a:buAutoNum type="arabicPeriod"/>
            </a:pPr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522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2113"/>
            <a:ext cx="8229600" cy="67378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GSO report (Oct 2015)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232" y="1012726"/>
            <a:ext cx="8987245" cy="5304752"/>
          </a:xfrm>
        </p:spPr>
        <p:txBody>
          <a:bodyPr>
            <a:normAutofit fontScale="77500" lnSpcReduction="20000"/>
          </a:bodyPr>
          <a:lstStyle/>
          <a:p>
            <a:r>
              <a:rPr lang="en-US" sz="2000" dirty="0"/>
              <a:t>Mandates by the </a:t>
            </a:r>
            <a:r>
              <a:rPr lang="en-US" sz="2000" dirty="0" smtClean="0"/>
              <a:t>G8 Ministers</a:t>
            </a:r>
          </a:p>
          <a:p>
            <a:r>
              <a:rPr lang="en-US" sz="2000" dirty="0" smtClean="0"/>
              <a:t>Framework </a:t>
            </a:r>
            <a:r>
              <a:rPr lang="en-US" sz="2000" dirty="0"/>
              <a:t>for Research Infrastructures of Global Interest </a:t>
            </a:r>
            <a:r>
              <a:rPr lang="en-US" sz="2000" dirty="0" smtClean="0"/>
              <a:t>and related Questionnaire </a:t>
            </a:r>
          </a:p>
          <a:p>
            <a:r>
              <a:rPr lang="en-US" sz="2000" dirty="0" smtClean="0"/>
              <a:t>Analysis </a:t>
            </a:r>
            <a:r>
              <a:rPr lang="en-US" sz="2000" dirty="0"/>
              <a:t>of submitted projects </a:t>
            </a:r>
            <a:endParaRPr lang="en-US" sz="2000" dirty="0" smtClean="0"/>
          </a:p>
          <a:p>
            <a:r>
              <a:rPr lang="pl-PL" dirty="0" smtClean="0"/>
              <a:t>Policy </a:t>
            </a:r>
            <a:r>
              <a:rPr lang="pl-PL" dirty="0" err="1" smtClean="0"/>
              <a:t>Areas</a:t>
            </a:r>
            <a:r>
              <a:rPr lang="pl-PL" dirty="0" smtClean="0"/>
              <a:t>:</a:t>
            </a:r>
            <a:endParaRPr lang="en-US" dirty="0"/>
          </a:p>
          <a:p>
            <a:pPr lvl="1"/>
            <a:r>
              <a:rPr lang="en-US" dirty="0"/>
              <a:t>Promoting Access to </a:t>
            </a:r>
            <a:r>
              <a:rPr lang="en-US" dirty="0" err="1" smtClean="0"/>
              <a:t>Ris</a:t>
            </a:r>
            <a:endParaRPr lang="en-US" dirty="0" smtClean="0"/>
          </a:p>
          <a:p>
            <a:pPr lvl="1"/>
            <a:r>
              <a:rPr lang="en-US" b="1" dirty="0" smtClean="0"/>
              <a:t>Access </a:t>
            </a:r>
            <a:r>
              <a:rPr lang="en-US" b="1" dirty="0"/>
              <a:t>to data and data </a:t>
            </a:r>
            <a:r>
              <a:rPr lang="en-US" b="1" dirty="0" smtClean="0"/>
              <a:t>management</a:t>
            </a:r>
          </a:p>
          <a:p>
            <a:pPr lvl="1"/>
            <a:r>
              <a:rPr lang="en-US" dirty="0" smtClean="0"/>
              <a:t>Alignment </a:t>
            </a:r>
            <a:r>
              <a:rPr lang="en-US" dirty="0"/>
              <a:t>of evaluation criteria and </a:t>
            </a:r>
            <a:r>
              <a:rPr lang="en-US" dirty="0" err="1"/>
              <a:t>prioritisation</a:t>
            </a:r>
            <a:r>
              <a:rPr lang="en-US" dirty="0"/>
              <a:t> </a:t>
            </a:r>
            <a:r>
              <a:rPr lang="en-US" dirty="0" smtClean="0"/>
              <a:t>processes</a:t>
            </a:r>
          </a:p>
          <a:p>
            <a:pPr lvl="1"/>
            <a:r>
              <a:rPr lang="en-US" dirty="0" smtClean="0"/>
              <a:t>Life </a:t>
            </a:r>
            <a:r>
              <a:rPr lang="en-US" dirty="0"/>
              <a:t>Cycle </a:t>
            </a:r>
            <a:r>
              <a:rPr lang="en-US" dirty="0" smtClean="0"/>
              <a:t>issues</a:t>
            </a:r>
          </a:p>
          <a:p>
            <a:pPr lvl="1"/>
            <a:r>
              <a:rPr lang="en-US" dirty="0" smtClean="0"/>
              <a:t>Legal </a:t>
            </a:r>
            <a:r>
              <a:rPr lang="en-US" dirty="0"/>
              <a:t>framework for </a:t>
            </a:r>
            <a:r>
              <a:rPr lang="en-US" dirty="0" smtClean="0"/>
              <a:t>GRIs</a:t>
            </a:r>
            <a:endParaRPr lang="pl-PL" dirty="0" smtClean="0"/>
          </a:p>
          <a:p>
            <a:r>
              <a:rPr lang="en-US" dirty="0" smtClean="0"/>
              <a:t>Examples </a:t>
            </a:r>
            <a:r>
              <a:rPr lang="en-US" dirty="0"/>
              <a:t>of new initiatives of relevance to </a:t>
            </a:r>
            <a:r>
              <a:rPr lang="en-US" dirty="0" smtClean="0"/>
              <a:t>GSO</a:t>
            </a:r>
          </a:p>
          <a:p>
            <a:pPr lvl="1"/>
            <a:r>
              <a:rPr lang="en-US" b="1" i="1" dirty="0" smtClean="0"/>
              <a:t>RDA </a:t>
            </a:r>
          </a:p>
          <a:p>
            <a:r>
              <a:rPr lang="en-US" dirty="0" smtClean="0"/>
              <a:t>Future </a:t>
            </a:r>
            <a:r>
              <a:rPr lang="en-US" dirty="0"/>
              <a:t>Actions for the GSO </a:t>
            </a:r>
            <a:endParaRPr lang="en-US" dirty="0" smtClean="0"/>
          </a:p>
          <a:p>
            <a:pPr lvl="1"/>
            <a:r>
              <a:rPr lang="en-US" dirty="0" smtClean="0"/>
              <a:t>New collaborations</a:t>
            </a:r>
          </a:p>
          <a:p>
            <a:pPr lvl="1"/>
            <a:r>
              <a:rPr lang="en-US" dirty="0" smtClean="0"/>
              <a:t>Case studies</a:t>
            </a:r>
          </a:p>
          <a:p>
            <a:r>
              <a:rPr lang="en-US" dirty="0" smtClean="0"/>
              <a:t>Annex: List of GRIs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733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963"/>
            <a:ext cx="8229600" cy="64163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2015 - G7 Ministerial Statement</a:t>
            </a:r>
            <a:br>
              <a:rPr lang="en-US" dirty="0" smtClean="0"/>
            </a:br>
            <a:r>
              <a:rPr lang="en-US" sz="3100" i="1" dirty="0"/>
              <a:t>Berlin Oct 2015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774" y="733422"/>
            <a:ext cx="8730008" cy="591560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,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Neglected tropical diseases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Future of the Seas and Oceans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Global Research Infrastructures (GRIs) </a:t>
            </a:r>
            <a:endParaRPr lang="en-US" dirty="0" smtClean="0"/>
          </a:p>
          <a:p>
            <a:pPr lvl="1"/>
            <a:r>
              <a:rPr lang="en-US" dirty="0" smtClean="0"/>
              <a:t>“</a:t>
            </a:r>
            <a:r>
              <a:rPr lang="en-US" sz="2600" i="1" dirty="0" smtClean="0"/>
              <a:t>…</a:t>
            </a:r>
          </a:p>
          <a:p>
            <a:pPr lvl="1"/>
            <a:r>
              <a:rPr lang="en-US" sz="2600" i="1" dirty="0" smtClean="0"/>
              <a:t>Further </a:t>
            </a:r>
            <a:r>
              <a:rPr lang="en-US" sz="2600" i="1" dirty="0"/>
              <a:t>progress on sharing and managing scientific data and information should be achieved, especially by continuing engagement with community based activities such as the </a:t>
            </a:r>
            <a:r>
              <a:rPr lang="en-US" sz="2600" b="1" i="1" dirty="0"/>
              <a:t>Research Data Alliance</a:t>
            </a:r>
            <a:r>
              <a:rPr lang="en-US" sz="2600" i="1" dirty="0"/>
              <a:t> RDA. </a:t>
            </a:r>
            <a:endParaRPr lang="en-US" sz="2600" i="1" dirty="0" smtClean="0"/>
          </a:p>
          <a:p>
            <a:pPr lvl="1"/>
            <a:r>
              <a:rPr lang="en-US" sz="2600" i="1" dirty="0" smtClean="0"/>
              <a:t>We encourage the GSO to continue their work on convergence and alignment of inter-operable data management that could accomplish an </a:t>
            </a:r>
            <a:r>
              <a:rPr lang="en-US" sz="2600" b="1" i="1" dirty="0" smtClean="0"/>
              <a:t>effective open-data science environmen</a:t>
            </a:r>
            <a:r>
              <a:rPr lang="en-US" sz="2600" i="1" dirty="0" smtClean="0"/>
              <a:t>t at the G7 level and beyond.</a:t>
            </a:r>
            <a:r>
              <a:rPr lang="en-US" dirty="0" smtClean="0"/>
              <a:t>”</a:t>
            </a:r>
          </a:p>
          <a:p>
            <a:pPr lvl="1"/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Clean Energy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629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313</Words>
  <Application>Microsoft Macintosh PowerPoint</Application>
  <PresentationFormat>On-screen Show (4:3)</PresentationFormat>
  <Paragraphs>53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The GSO Activities and Report</vt:lpstr>
      <vt:lpstr>Outline</vt:lpstr>
      <vt:lpstr>Mandate of the GSO (2008++)</vt:lpstr>
      <vt:lpstr>2013 -  G8 Ministerial Statement London, June 2013 </vt:lpstr>
      <vt:lpstr>The GSO report (Oct 2015)</vt:lpstr>
      <vt:lpstr>2015 - G7 Ministerial Statement Berlin Oct 2015</vt:lpstr>
    </vt:vector>
  </TitlesOfParts>
  <Company>STFC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GSO  process and report 2015 </dc:title>
  <dc:creator>Juan Bicarregui</dc:creator>
  <cp:lastModifiedBy>Juan Bicarregui</cp:lastModifiedBy>
  <cp:revision>6</cp:revision>
  <dcterms:created xsi:type="dcterms:W3CDTF">2015-10-21T22:40:27Z</dcterms:created>
  <dcterms:modified xsi:type="dcterms:W3CDTF">2015-10-21T23:34:35Z</dcterms:modified>
</cp:coreProperties>
</file>